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1"/>
  </p:notesMasterIdLst>
  <p:handoutMasterIdLst>
    <p:handoutMasterId r:id="rId12"/>
  </p:handoutMasterIdLst>
  <p:sldIdLst>
    <p:sldId id="256" r:id="rId6"/>
    <p:sldId id="258" r:id="rId7"/>
    <p:sldId id="261" r:id="rId8"/>
    <p:sldId id="262" r:id="rId9"/>
    <p:sldId id="257"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autoAdjust="0"/>
    <p:restoredTop sz="94141" autoAdjust="0"/>
  </p:normalViewPr>
  <p:slideViewPr>
    <p:cSldViewPr>
      <p:cViewPr varScale="1">
        <p:scale>
          <a:sx n="116" d="100"/>
          <a:sy n="116" d="100"/>
        </p:scale>
        <p:origin x="1984"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6/19/18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6/19/18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latin typeface="+mn-lt"/>
              </a:rPr>
              <a:t>Planning Activity 1.2.1.</a:t>
            </a:r>
          </a:p>
        </p:txBody>
      </p:sp>
      <p:sp>
        <p:nvSpPr>
          <p:cNvPr id="3" name="Text Placeholder 2"/>
          <p:cNvSpPr>
            <a:spLocks noGrp="1"/>
          </p:cNvSpPr>
          <p:nvPr>
            <p:ph type="body" sz="quarter" idx="12"/>
          </p:nvPr>
        </p:nvSpPr>
        <p:spPr>
          <a:xfrm>
            <a:off x="2130425" y="2971800"/>
            <a:ext cx="4575175" cy="2362200"/>
          </a:xfrm>
        </p:spPr>
        <p:txBody>
          <a:bodyPr/>
          <a:lstStyle/>
          <a:p>
            <a:r>
              <a:rPr lang="en-US" dirty="0">
                <a:latin typeface="+mn-lt"/>
              </a:rPr>
              <a:t>Fred Kizito</a:t>
            </a:r>
          </a:p>
          <a:p>
            <a:r>
              <a:rPr lang="en-US" dirty="0">
                <a:latin typeface="+mn-lt"/>
              </a:rPr>
              <a:t>CIAT</a:t>
            </a:r>
          </a:p>
          <a:p>
            <a:r>
              <a:rPr lang="en-US" b="1" dirty="0"/>
              <a:t>Land and Water Management Strategies for Ghana</a:t>
            </a:r>
            <a:endParaRPr lang="en-US" dirty="0">
              <a:latin typeface="+mn-lt"/>
            </a:endParaRPr>
          </a:p>
          <a:p>
            <a:r>
              <a:rPr lang="en-US" dirty="0">
                <a:latin typeface="+mn-lt"/>
              </a:rPr>
              <a:t>Africa RISING, WA, Planning Meeting 06 June 2018</a:t>
            </a: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206893222"/>
              </p:ext>
            </p:extLst>
          </p:nvPr>
        </p:nvGraphicFramePr>
        <p:xfrm>
          <a:off x="457200" y="914400"/>
          <a:ext cx="8305801" cy="5853420"/>
        </p:xfrm>
        <a:graphic>
          <a:graphicData uri="http://schemas.openxmlformats.org/drawingml/2006/table">
            <a:tbl>
              <a:tblPr firstRow="1" bandRow="1">
                <a:tableStyleId>{5C22544A-7EE6-4342-B048-85BDC9FD1C3A}</a:tableStyleId>
              </a:tblPr>
              <a:tblGrid>
                <a:gridCol w="2387918">
                  <a:extLst>
                    <a:ext uri="{9D8B030D-6E8A-4147-A177-3AD203B41FA5}">
                      <a16:colId xmlns:a16="http://schemas.microsoft.com/office/drawing/2014/main" val="646009280"/>
                    </a:ext>
                  </a:extLst>
                </a:gridCol>
                <a:gridCol w="2958941">
                  <a:extLst>
                    <a:ext uri="{9D8B030D-6E8A-4147-A177-3AD203B41FA5}">
                      <a16:colId xmlns:a16="http://schemas.microsoft.com/office/drawing/2014/main" val="100015059"/>
                    </a:ext>
                  </a:extLst>
                </a:gridCol>
                <a:gridCol w="1892141">
                  <a:extLst>
                    <a:ext uri="{9D8B030D-6E8A-4147-A177-3AD203B41FA5}">
                      <a16:colId xmlns:a16="http://schemas.microsoft.com/office/drawing/2014/main" val="456250825"/>
                    </a:ext>
                  </a:extLst>
                </a:gridCol>
                <a:gridCol w="1066801">
                  <a:extLst>
                    <a:ext uri="{9D8B030D-6E8A-4147-A177-3AD203B41FA5}">
                      <a16:colId xmlns:a16="http://schemas.microsoft.com/office/drawing/2014/main" val="20003"/>
                    </a:ext>
                  </a:extLst>
                </a:gridCol>
              </a:tblGrid>
              <a:tr h="438980">
                <a:tc>
                  <a:txBody>
                    <a:bodyPr/>
                    <a:lstStyle/>
                    <a:p>
                      <a:r>
                        <a:rPr lang="en-US" sz="1200" dirty="0"/>
                        <a:t>Outcome no._ _ _  </a:t>
                      </a:r>
                    </a:p>
                  </a:txBody>
                  <a:tcPr/>
                </a:tc>
                <a:tc>
                  <a:txBody>
                    <a:bodyPr/>
                    <a:lstStyle/>
                    <a:p>
                      <a:r>
                        <a:rPr lang="en-US" sz="1200" dirty="0"/>
                        <a:t>Output no.1.2</a:t>
                      </a:r>
                    </a:p>
                  </a:txBody>
                  <a:tcPr/>
                </a:tc>
                <a:tc gridSpan="2">
                  <a:txBody>
                    <a:bodyPr/>
                    <a:lstStyle/>
                    <a:p>
                      <a:r>
                        <a:rPr lang="en-US" sz="1200" dirty="0"/>
                        <a:t>Activity no. 1.2.1 </a:t>
                      </a:r>
                    </a:p>
                  </a:txBody>
                  <a:tcPr/>
                </a:tc>
                <a:tc hMerge="1">
                  <a:txBody>
                    <a:bodyPr/>
                    <a:lstStyle/>
                    <a:p>
                      <a:endParaRPr lang="en-US"/>
                    </a:p>
                  </a:txBody>
                  <a:tcPr/>
                </a:tc>
                <a:extLst>
                  <a:ext uri="{0D108BD9-81ED-4DB2-BD59-A6C34878D82A}">
                    <a16:rowId xmlns:a16="http://schemas.microsoft.com/office/drawing/2014/main" val="3505229905"/>
                  </a:ext>
                </a:extLst>
              </a:tr>
              <a:tr h="438980">
                <a:tc>
                  <a:txBody>
                    <a:bodyPr/>
                    <a:lstStyle/>
                    <a:p>
                      <a:r>
                        <a:rPr lang="en-US" sz="1200" b="1" dirty="0"/>
                        <a:t>Sub-activity title </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dk1"/>
                          </a:solidFill>
                          <a:latin typeface="+mn-lt"/>
                          <a:ea typeface="+mn-ea"/>
                          <a:cs typeface="+mn-cs"/>
                        </a:rPr>
                        <a:t>Assess the impact of combination of SWC interventions on soil moisture and nutrient fluxes for crop productivity within farming systems</a:t>
                      </a:r>
                      <a:r>
                        <a:rPr lang="en-US" sz="1200" b="1" kern="1200" baseline="0" dirty="0">
                          <a:solidFill>
                            <a:schemeClr val="dk1"/>
                          </a:solidFill>
                          <a:latin typeface="+mn-lt"/>
                          <a:ea typeface="+mn-ea"/>
                          <a:cs typeface="+mn-cs"/>
                        </a:rPr>
                        <a:t> across an agro-ecological gradient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0160256"/>
                  </a:ext>
                </a:extLst>
              </a:tr>
              <a:tr h="541209">
                <a:tc>
                  <a:txBody>
                    <a:bodyPr/>
                    <a:lstStyle/>
                    <a:p>
                      <a:r>
                        <a:rPr lang="en-US" sz="1200" b="1" dirty="0"/>
                        <a:t>Location/sites </a:t>
                      </a:r>
                    </a:p>
                    <a:p>
                      <a:r>
                        <a:rPr lang="en-US" sz="1200" b="1" dirty="0"/>
                        <a:t>for sub-activity</a:t>
                      </a:r>
                    </a:p>
                  </a:txBody>
                  <a:tcPr/>
                </a:tc>
                <a:tc gridSpan="3">
                  <a:txBody>
                    <a:bodyPr/>
                    <a:lstStyle/>
                    <a:p>
                      <a:r>
                        <a:rPr lang="en-US" sz="1200" b="1" kern="1200" dirty="0">
                          <a:solidFill>
                            <a:schemeClr val="dk1"/>
                          </a:solidFill>
                          <a:latin typeface="+mn-lt"/>
                          <a:ea typeface="+mn-ea"/>
                          <a:cs typeface="+mn-cs"/>
                        </a:rPr>
                        <a:t>Northern Ghana (</a:t>
                      </a:r>
                      <a:r>
                        <a:rPr lang="en-US" sz="1200" b="1" kern="1200" dirty="0" err="1">
                          <a:solidFill>
                            <a:schemeClr val="dk1"/>
                          </a:solidFill>
                          <a:latin typeface="+mn-lt"/>
                          <a:ea typeface="+mn-ea"/>
                          <a:cs typeface="+mn-cs"/>
                        </a:rPr>
                        <a:t>Tingoli</a:t>
                      </a:r>
                      <a:r>
                        <a:rPr lang="en-US" sz="1200" b="1" kern="1200" dirty="0">
                          <a:solidFill>
                            <a:schemeClr val="dk1"/>
                          </a:solidFill>
                          <a:latin typeface="+mn-lt"/>
                          <a:ea typeface="+mn-ea"/>
                          <a:cs typeface="+mn-cs"/>
                        </a:rPr>
                        <a:t> and</a:t>
                      </a:r>
                      <a:r>
                        <a:rPr lang="en-US" sz="1200" b="1" kern="1200" baseline="0" dirty="0">
                          <a:solidFill>
                            <a:schemeClr val="dk1"/>
                          </a:solidFill>
                          <a:latin typeface="+mn-lt"/>
                          <a:ea typeface="+mn-ea"/>
                          <a:cs typeface="+mn-cs"/>
                        </a:rPr>
                        <a:t> </a:t>
                      </a:r>
                      <a:r>
                        <a:rPr lang="en-US" sz="1200" b="1" kern="1200" baseline="0" dirty="0" err="1">
                          <a:solidFill>
                            <a:schemeClr val="dk1"/>
                          </a:solidFill>
                          <a:latin typeface="+mn-lt"/>
                          <a:ea typeface="+mn-ea"/>
                          <a:cs typeface="+mn-cs"/>
                        </a:rPr>
                        <a:t>Tibali</a:t>
                      </a:r>
                      <a:r>
                        <a:rPr lang="en-US" sz="1200" b="1" kern="1200" dirty="0">
                          <a:solidFill>
                            <a:schemeClr val="dk1"/>
                          </a:solidFill>
                          <a:latin typeface="+mn-lt"/>
                          <a:ea typeface="+mn-ea"/>
                          <a:cs typeface="+mn-cs"/>
                        </a:rPr>
                        <a:t>);  Upper East (</a:t>
                      </a:r>
                      <a:r>
                        <a:rPr lang="en-US" sz="1200" b="1" kern="1200" dirty="0" err="1">
                          <a:solidFill>
                            <a:schemeClr val="dk1"/>
                          </a:solidFill>
                          <a:latin typeface="+mn-lt"/>
                          <a:ea typeface="+mn-ea"/>
                          <a:cs typeface="+mn-cs"/>
                        </a:rPr>
                        <a:t>Bonia</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Nyangua</a:t>
                      </a:r>
                      <a:r>
                        <a:rPr lang="en-US" sz="1200" b="1" kern="1200" dirty="0">
                          <a:solidFill>
                            <a:schemeClr val="dk1"/>
                          </a:solidFill>
                          <a:latin typeface="+mn-lt"/>
                          <a:ea typeface="+mn-ea"/>
                          <a:cs typeface="+mn-cs"/>
                        </a:rPr>
                        <a:t>)</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12296291"/>
                  </a:ext>
                </a:extLst>
              </a:tr>
              <a:tr h="541209">
                <a:tc>
                  <a:txBody>
                    <a:bodyPr/>
                    <a:lstStyle/>
                    <a:p>
                      <a:r>
                        <a:rPr lang="en-US" sz="1200" b="1" dirty="0"/>
                        <a:t>Implementation timeframe (start/end date)</a:t>
                      </a:r>
                    </a:p>
                  </a:txBody>
                  <a:tcPr/>
                </a:tc>
                <a:tc gridSpan="3">
                  <a:txBody>
                    <a:bodyPr/>
                    <a:lstStyle/>
                    <a:p>
                      <a:r>
                        <a:rPr lang="en-US" sz="1200" b="1" kern="1200" dirty="0">
                          <a:solidFill>
                            <a:schemeClr val="dk1"/>
                          </a:solidFill>
                          <a:latin typeface="+mn-lt"/>
                          <a:ea typeface="+mn-ea"/>
                          <a:cs typeface="+mn-cs"/>
                        </a:rPr>
                        <a:t>June 2018-Nov 2018</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2465395"/>
                  </a:ext>
                </a:extLst>
              </a:tr>
              <a:tr h="438980">
                <a:tc>
                  <a:txBody>
                    <a:bodyPr/>
                    <a:lstStyle/>
                    <a:p>
                      <a:r>
                        <a:rPr lang="en-US" sz="1200" b="1" dirty="0"/>
                        <a:t>Deliverables  to be achieved</a:t>
                      </a:r>
                    </a:p>
                  </a:txBody>
                  <a:tcPr/>
                </a:tc>
                <a:tc gridSpan="2">
                  <a:txBody>
                    <a:bodyPr/>
                    <a:lstStyle/>
                    <a:p>
                      <a:pPr marL="228600" indent="-228600">
                        <a:buFont typeface="+mj-lt"/>
                        <a:buAutoNum type="arabicPeriod"/>
                      </a:pPr>
                      <a:r>
                        <a:rPr lang="en-US" sz="1200" b="1" kern="1200" dirty="0">
                          <a:solidFill>
                            <a:schemeClr val="dk1"/>
                          </a:solidFill>
                          <a:latin typeface="+mn-lt"/>
                          <a:ea typeface="+mn-ea"/>
                          <a:cs typeface="+mn-cs"/>
                        </a:rPr>
                        <a:t>Farmer companion guide and brochure</a:t>
                      </a:r>
                    </a:p>
                    <a:p>
                      <a:pPr marL="228600" indent="-228600">
                        <a:buFont typeface="+mj-lt"/>
                        <a:buAutoNum type="arabicPeriod"/>
                      </a:pPr>
                      <a:r>
                        <a:rPr lang="en-US" sz="1200" b="1" kern="1200" dirty="0">
                          <a:solidFill>
                            <a:schemeClr val="dk1"/>
                          </a:solidFill>
                          <a:latin typeface="+mn-lt"/>
                          <a:ea typeface="+mn-ea"/>
                          <a:cs typeface="+mn-cs"/>
                        </a:rPr>
                        <a:t>Guidance for extension agents and</a:t>
                      </a:r>
                    </a:p>
                    <a:p>
                      <a:pPr marL="228600" indent="-228600">
                        <a:buFont typeface="+mj-lt"/>
                        <a:buAutoNum type="arabicPeriod"/>
                      </a:pPr>
                      <a:r>
                        <a:rPr lang="en-US" sz="1200" b="1" kern="1200" dirty="0">
                          <a:solidFill>
                            <a:schemeClr val="dk1"/>
                          </a:solidFill>
                          <a:latin typeface="+mn-lt"/>
                          <a:ea typeface="+mn-ea"/>
                          <a:cs typeface="+mn-cs"/>
                        </a:rPr>
                        <a:t>Confirmatory results for economic and gender dynamics around SWC measures for Publication </a:t>
                      </a:r>
                    </a:p>
                  </a:txBody>
                  <a:tcPr/>
                </a:tc>
                <a:tc hMerge="1">
                  <a:txBody>
                    <a:bodyPr/>
                    <a:lstStyle/>
                    <a:p>
                      <a:pPr marL="0" indent="0">
                        <a:buFont typeface="+mj-lt"/>
                        <a:buNone/>
                      </a:pPr>
                      <a:endParaRPr lang="en-US" sz="1200" dirty="0"/>
                    </a:p>
                  </a:txBody>
                  <a:tcPr/>
                </a:tc>
                <a:tc>
                  <a:txBody>
                    <a:bodyPr/>
                    <a:lstStyle/>
                    <a:p>
                      <a:endParaRPr lang="en-US" dirty="0"/>
                    </a:p>
                  </a:txBody>
                  <a:tcPr/>
                </a:tc>
                <a:extLst>
                  <a:ext uri="{0D108BD9-81ED-4DB2-BD59-A6C34878D82A}">
                    <a16:rowId xmlns:a16="http://schemas.microsoft.com/office/drawing/2014/main" val="3087860269"/>
                  </a:ext>
                </a:extLst>
              </a:tr>
              <a:tr h="757692">
                <a:tc>
                  <a:txBody>
                    <a:bodyPr/>
                    <a:lstStyle/>
                    <a:p>
                      <a:r>
                        <a:rPr lang="en-US" sz="1200" b="1" dirty="0"/>
                        <a:t>S.I. domain and indicators for which data will be collected – indicate metric and scale</a:t>
                      </a:r>
                    </a:p>
                  </a:txBody>
                  <a:tcPr/>
                </a:tc>
                <a:tc gridSpan="2">
                  <a:txBody>
                    <a:bodyPr/>
                    <a:lstStyle/>
                    <a:p>
                      <a:pPr marL="228600" indent="-228600">
                        <a:buFont typeface="+mj-lt"/>
                        <a:buAutoNum type="arabicPeriod"/>
                      </a:pPr>
                      <a:r>
                        <a:rPr lang="en-US" sz="1200" b="1" dirty="0"/>
                        <a:t>Environment: water, nutrients</a:t>
                      </a:r>
                    </a:p>
                    <a:p>
                      <a:pPr marL="228600" indent="-228600">
                        <a:buFont typeface="+mj-lt"/>
                        <a:buAutoNum type="arabicPeriod"/>
                      </a:pPr>
                      <a:r>
                        <a:rPr lang="en-US" sz="1200" b="1" dirty="0"/>
                        <a:t>Productivity: crop yields; efficiency of crop water use</a:t>
                      </a:r>
                    </a:p>
                    <a:p>
                      <a:pPr marL="228600" indent="-228600">
                        <a:buFont typeface="+mj-lt"/>
                        <a:buAutoNum type="arabicPeriod"/>
                      </a:pPr>
                      <a:r>
                        <a:rPr lang="en-US" sz="1200" b="1" dirty="0"/>
                        <a:t>Economic: returns to productivity</a:t>
                      </a:r>
                    </a:p>
                    <a:p>
                      <a:pPr marL="228600" indent="-228600">
                        <a:buFont typeface="+mj-lt"/>
                        <a:buAutoNum type="arabicPeriod"/>
                      </a:pPr>
                      <a:r>
                        <a:rPr lang="en-US" sz="1200" b="1" dirty="0"/>
                        <a:t>Social: adaptive capacity</a:t>
                      </a:r>
                    </a:p>
                    <a:p>
                      <a:pPr marL="228600" indent="-228600">
                        <a:buFont typeface="+mj-lt"/>
                        <a:buAutoNum type="arabicPeriod"/>
                      </a:pPr>
                      <a:r>
                        <a:rPr lang="en-US" sz="1200" b="1" dirty="0"/>
                        <a:t>Human: livelihoods</a:t>
                      </a:r>
                      <a:endParaRPr lang="en-US" sz="1200" dirty="0"/>
                    </a:p>
                  </a:txBody>
                  <a:tcPr/>
                </a:tc>
                <a:tc hMerge="1">
                  <a:txBody>
                    <a:bodyPr/>
                    <a:lstStyle/>
                    <a:p>
                      <a:pPr marL="0" indent="0">
                        <a:buFont typeface="+mj-lt"/>
                        <a:buNone/>
                      </a:pPr>
                      <a:endParaRPr lang="en-US" sz="1200" dirty="0"/>
                    </a:p>
                  </a:txBody>
                  <a:tcPr/>
                </a:tc>
                <a:tc>
                  <a:txBody>
                    <a:bodyPr/>
                    <a:lstStyle/>
                    <a:p>
                      <a:endParaRPr lang="en-US"/>
                    </a:p>
                  </a:txBody>
                  <a:tcPr/>
                </a:tc>
                <a:extLst>
                  <a:ext uri="{0D108BD9-81ED-4DB2-BD59-A6C34878D82A}">
                    <a16:rowId xmlns:a16="http://schemas.microsoft.com/office/drawing/2014/main" val="2109533273"/>
                  </a:ext>
                </a:extLst>
              </a:tr>
              <a:tr h="757692">
                <a:tc>
                  <a:txBody>
                    <a:bodyPr/>
                    <a:lstStyle/>
                    <a:p>
                      <a:r>
                        <a:rPr lang="en-US" sz="1200" b="1" dirty="0"/>
                        <a:t>Research team involved</a:t>
                      </a:r>
                    </a:p>
                  </a:txBody>
                  <a:tcPr/>
                </a:tc>
                <a:tc gridSpan="2">
                  <a:txBody>
                    <a:bodyPr/>
                    <a:lstStyle/>
                    <a:p>
                      <a:pPr marL="228600" indent="-228600">
                        <a:buFont typeface="+mj-lt"/>
                        <a:buAutoNum type="arabicPeriod"/>
                      </a:pPr>
                      <a:r>
                        <a:rPr lang="en-US" sz="1200" b="1" dirty="0"/>
                        <a:t>IITA- Agronomy,</a:t>
                      </a:r>
                      <a:r>
                        <a:rPr lang="en-US" sz="1200" b="1" baseline="0" dirty="0"/>
                        <a:t> Economic and Gender support</a:t>
                      </a:r>
                      <a:endParaRPr lang="en-US" sz="1200" b="1" dirty="0"/>
                    </a:p>
                    <a:p>
                      <a:pPr marL="228600" indent="-228600">
                        <a:buFont typeface="+mj-lt"/>
                        <a:buAutoNum type="arabicPeriod"/>
                      </a:pPr>
                      <a:r>
                        <a:rPr lang="en-US" sz="1200" b="1" dirty="0"/>
                        <a:t>KNUST: On field implementation </a:t>
                      </a:r>
                    </a:p>
                    <a:p>
                      <a:pPr marL="228600" indent="-228600">
                        <a:buFont typeface="+mj-lt"/>
                        <a:buAutoNum type="arabicPeriod"/>
                      </a:pPr>
                      <a:r>
                        <a:rPr lang="en-US" sz="1200" b="1" dirty="0"/>
                        <a:t>IWMI: Interaction discussions on water management</a:t>
                      </a:r>
                    </a:p>
                    <a:p>
                      <a:pPr marL="228600" indent="-228600">
                        <a:buFont typeface="+mj-lt"/>
                        <a:buAutoNum type="arabicPeriod"/>
                      </a:pPr>
                      <a:r>
                        <a:rPr lang="en-US" sz="1200" b="1" dirty="0"/>
                        <a:t>ICRISAT,</a:t>
                      </a:r>
                      <a:r>
                        <a:rPr lang="en-US" sz="1200" b="1" baseline="0" dirty="0"/>
                        <a:t> Mali: Cross comparisons for Regional relevance</a:t>
                      </a:r>
                      <a:endParaRPr lang="en-US" sz="1200" dirty="0"/>
                    </a:p>
                  </a:txBody>
                  <a:tcPr/>
                </a:tc>
                <a:tc hMerge="1">
                  <a:txBody>
                    <a:bodyPr/>
                    <a:lstStyle/>
                    <a:p>
                      <a:pPr marL="0" indent="0">
                        <a:buFont typeface="+mj-lt"/>
                        <a:buNone/>
                      </a:pPr>
                      <a:endParaRPr lang="en-US" sz="1200" dirty="0"/>
                    </a:p>
                  </a:txBody>
                  <a:tcPr/>
                </a:tc>
                <a:tc>
                  <a:txBody>
                    <a:bodyPr/>
                    <a:lstStyle/>
                    <a:p>
                      <a:endParaRPr lang="en-US"/>
                    </a:p>
                  </a:txBody>
                  <a:tcPr/>
                </a:tc>
                <a:extLst>
                  <a:ext uri="{0D108BD9-81ED-4DB2-BD59-A6C34878D82A}">
                    <a16:rowId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2">
                  <a:txBody>
                    <a:bodyPr/>
                    <a:lstStyle/>
                    <a:p>
                      <a:pPr algn="l">
                        <a:lnSpc>
                          <a:spcPct val="115000"/>
                        </a:lnSpc>
                        <a:spcAft>
                          <a:spcPts val="0"/>
                        </a:spcAft>
                      </a:pPr>
                      <a:r>
                        <a:rPr lang="en-US" sz="1200" b="1" kern="1200" dirty="0">
                          <a:solidFill>
                            <a:schemeClr val="dk1"/>
                          </a:solidFill>
                          <a:latin typeface="+mn-lt"/>
                          <a:ea typeface="+mn-ea"/>
                          <a:cs typeface="+mn-cs"/>
                        </a:rPr>
                        <a:t>Offers vital information for nutrient management within farming systems for informed intensification towards optimal nutrient partitioning, avoided fertilizer losses and environmental management.</a:t>
                      </a:r>
                    </a:p>
                  </a:txBody>
                  <a:tcPr marL="114300" marR="114300" marT="0" marB="0"/>
                </a:tc>
                <a:tc hMerge="1">
                  <a:txBody>
                    <a:bodyPr/>
                    <a:lstStyle/>
                    <a:p>
                      <a:endParaRPr lang="en-US" dirty="0"/>
                    </a:p>
                  </a:txBody>
                  <a:tcPr/>
                </a:tc>
                <a:tc>
                  <a:txBody>
                    <a:bodyPr/>
                    <a:lstStyle/>
                    <a:p>
                      <a:endParaRPr lang="en-US"/>
                    </a:p>
                  </a:txBody>
                  <a:tcPr/>
                </a:tc>
                <a:extLst>
                  <a:ext uri="{0D108BD9-81ED-4DB2-BD59-A6C34878D82A}">
                    <a16:rowId xmlns:a16="http://schemas.microsoft.com/office/drawing/2014/main" val="239271738"/>
                  </a:ext>
                </a:extLst>
              </a:tr>
              <a:tr h="4653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Estimated fund requirement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txBody>
                  <a:tcPr/>
                </a:tc>
                <a:tc gridSpan="2">
                  <a:txBody>
                    <a:bodyPr/>
                    <a:lstStyle/>
                    <a:p>
                      <a:pPr algn="l">
                        <a:lnSpc>
                          <a:spcPct val="115000"/>
                        </a:lnSpc>
                        <a:spcAft>
                          <a:spcPts val="0"/>
                        </a:spcAft>
                      </a:pPr>
                      <a:r>
                        <a:rPr lang="en-US" sz="1200" b="1" kern="1200" dirty="0">
                          <a:solidFill>
                            <a:schemeClr val="dk1"/>
                          </a:solidFill>
                          <a:latin typeface="+mn-lt"/>
                          <a:ea typeface="+mn-ea"/>
                          <a:cs typeface="+mn-cs"/>
                        </a:rPr>
                        <a:t>Will</a:t>
                      </a:r>
                      <a:r>
                        <a:rPr lang="en-US" sz="1200" b="1" kern="1200" baseline="0" dirty="0">
                          <a:solidFill>
                            <a:schemeClr val="dk1"/>
                          </a:solidFill>
                          <a:latin typeface="+mn-lt"/>
                          <a:ea typeface="+mn-ea"/>
                          <a:cs typeface="+mn-cs"/>
                        </a:rPr>
                        <a:t> depend on group discussions and interaction </a:t>
                      </a:r>
                      <a:endParaRPr lang="en-US" sz="1200" b="1" kern="1200" dirty="0">
                        <a:solidFill>
                          <a:schemeClr val="dk1"/>
                        </a:solidFill>
                        <a:latin typeface="+mn-lt"/>
                        <a:ea typeface="+mn-ea"/>
                        <a:cs typeface="+mn-cs"/>
                      </a:endParaRPr>
                    </a:p>
                  </a:txBody>
                  <a:tcPr marL="114300" marR="114300" marT="0" marB="0"/>
                </a:tc>
                <a:tc hMerge="1">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658342230"/>
              </p:ext>
            </p:extLst>
          </p:nvPr>
        </p:nvGraphicFramePr>
        <p:xfrm>
          <a:off x="457200" y="187649"/>
          <a:ext cx="8305801" cy="6670351"/>
        </p:xfrm>
        <a:graphic>
          <a:graphicData uri="http://schemas.openxmlformats.org/drawingml/2006/table">
            <a:tbl>
              <a:tblPr firstRow="1" bandRow="1">
                <a:tableStyleId>{5C22544A-7EE6-4342-B048-85BDC9FD1C3A}</a:tableStyleId>
              </a:tblPr>
              <a:tblGrid>
                <a:gridCol w="2387918">
                  <a:extLst>
                    <a:ext uri="{9D8B030D-6E8A-4147-A177-3AD203B41FA5}">
                      <a16:colId xmlns:a16="http://schemas.microsoft.com/office/drawing/2014/main" val="646009280"/>
                    </a:ext>
                  </a:extLst>
                </a:gridCol>
                <a:gridCol w="2958941">
                  <a:extLst>
                    <a:ext uri="{9D8B030D-6E8A-4147-A177-3AD203B41FA5}">
                      <a16:colId xmlns:a16="http://schemas.microsoft.com/office/drawing/2014/main" val="100015059"/>
                    </a:ext>
                  </a:extLst>
                </a:gridCol>
                <a:gridCol w="901541">
                  <a:extLst>
                    <a:ext uri="{9D8B030D-6E8A-4147-A177-3AD203B41FA5}">
                      <a16:colId xmlns:a16="http://schemas.microsoft.com/office/drawing/2014/main" val="456250825"/>
                    </a:ext>
                  </a:extLst>
                </a:gridCol>
                <a:gridCol w="2057401">
                  <a:extLst>
                    <a:ext uri="{9D8B030D-6E8A-4147-A177-3AD203B41FA5}">
                      <a16:colId xmlns:a16="http://schemas.microsoft.com/office/drawing/2014/main" val="20003"/>
                    </a:ext>
                  </a:extLst>
                </a:gridCol>
              </a:tblGrid>
              <a:tr h="390522">
                <a:tc>
                  <a:txBody>
                    <a:bodyPr/>
                    <a:lstStyle/>
                    <a:p>
                      <a:r>
                        <a:rPr lang="en-US" sz="1200" dirty="0"/>
                        <a:t>Outcome no._ _ _  </a:t>
                      </a:r>
                    </a:p>
                  </a:txBody>
                  <a:tcPr/>
                </a:tc>
                <a:tc>
                  <a:txBody>
                    <a:bodyPr/>
                    <a:lstStyle/>
                    <a:p>
                      <a:r>
                        <a:rPr lang="en-US" sz="1200" dirty="0"/>
                        <a:t>Output no.1.2</a:t>
                      </a:r>
                    </a:p>
                  </a:txBody>
                  <a:tcPr/>
                </a:tc>
                <a:tc gridSpan="2">
                  <a:txBody>
                    <a:bodyPr/>
                    <a:lstStyle/>
                    <a:p>
                      <a:r>
                        <a:rPr lang="en-US" sz="1200" dirty="0"/>
                        <a:t>Activity no. 1.2.2</a:t>
                      </a:r>
                    </a:p>
                  </a:txBody>
                  <a:tcPr/>
                </a:tc>
                <a:tc hMerge="1">
                  <a:txBody>
                    <a:bodyPr/>
                    <a:lstStyle/>
                    <a:p>
                      <a:endParaRPr lang="en-US"/>
                    </a:p>
                  </a:txBody>
                  <a:tcPr/>
                </a:tc>
                <a:extLst>
                  <a:ext uri="{0D108BD9-81ED-4DB2-BD59-A6C34878D82A}">
                    <a16:rowId xmlns:a16="http://schemas.microsoft.com/office/drawing/2014/main" val="3505229905"/>
                  </a:ext>
                </a:extLst>
              </a:tr>
              <a:tr h="784735">
                <a:tc>
                  <a:txBody>
                    <a:bodyPr/>
                    <a:lstStyle/>
                    <a:p>
                      <a:r>
                        <a:rPr lang="en-US" sz="1200" b="1" dirty="0"/>
                        <a:t>Sub-activity title </a:t>
                      </a:r>
                    </a:p>
                  </a:txBody>
                  <a:tcPr/>
                </a:tc>
                <a:tc gridSpan="3">
                  <a:txBody>
                    <a:bodyPr/>
                    <a:lstStyle/>
                    <a:p>
                      <a:pPr marL="0" indent="0" algn="l" defTabSz="914400" rtl="0" eaLnBrk="1" latinLnBrk="0" hangingPunct="1">
                        <a:buFont typeface="+mj-lt"/>
                        <a:buNone/>
                      </a:pPr>
                      <a:r>
                        <a:rPr lang="en-US" sz="1200" b="1" kern="1200" dirty="0">
                          <a:solidFill>
                            <a:schemeClr val="dk1"/>
                          </a:solidFill>
                          <a:latin typeface="+mn-lt"/>
                          <a:ea typeface="+mn-ea"/>
                          <a:cs typeface="+mn-cs"/>
                        </a:rPr>
                        <a:t>Co-develop with partners and share with end users crop planning decision matrix that links soil characteristics, planting dates information complemented with training of extension agents and development partners on use of the matrix for improved crop productivity</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0160256"/>
                  </a:ext>
                </a:extLst>
              </a:tr>
              <a:tr h="435964">
                <a:tc>
                  <a:txBody>
                    <a:bodyPr/>
                    <a:lstStyle/>
                    <a:p>
                      <a:r>
                        <a:rPr lang="en-US" sz="1200" b="1" dirty="0"/>
                        <a:t>Location/sites </a:t>
                      </a:r>
                    </a:p>
                    <a:p>
                      <a:r>
                        <a:rPr lang="en-US" sz="1200" b="1" dirty="0"/>
                        <a:t>for sub-activity</a:t>
                      </a:r>
                    </a:p>
                  </a:txBody>
                  <a:tcPr/>
                </a:tc>
                <a:tc gridSpan="3">
                  <a:txBody>
                    <a:bodyPr/>
                    <a:lstStyle/>
                    <a:p>
                      <a:r>
                        <a:rPr lang="en-US" sz="1200" b="1" kern="1200" dirty="0">
                          <a:solidFill>
                            <a:schemeClr val="dk1"/>
                          </a:solidFill>
                          <a:latin typeface="+mn-lt"/>
                          <a:ea typeface="+mn-ea"/>
                          <a:cs typeface="+mn-cs"/>
                        </a:rPr>
                        <a:t>Northern Ghana (</a:t>
                      </a:r>
                      <a:r>
                        <a:rPr lang="en-US" sz="1200" b="1" kern="1200" dirty="0" err="1">
                          <a:solidFill>
                            <a:schemeClr val="dk1"/>
                          </a:solidFill>
                          <a:latin typeface="+mn-lt"/>
                          <a:ea typeface="+mn-ea"/>
                          <a:cs typeface="+mn-cs"/>
                        </a:rPr>
                        <a:t>Tingoli</a:t>
                      </a:r>
                      <a:r>
                        <a:rPr lang="en-US" sz="1200" b="1" kern="1200" dirty="0">
                          <a:solidFill>
                            <a:schemeClr val="dk1"/>
                          </a:solidFill>
                          <a:latin typeface="+mn-lt"/>
                          <a:ea typeface="+mn-ea"/>
                          <a:cs typeface="+mn-cs"/>
                        </a:rPr>
                        <a:t> and</a:t>
                      </a:r>
                      <a:r>
                        <a:rPr lang="en-US" sz="1200" b="1" kern="1200" baseline="0" dirty="0">
                          <a:solidFill>
                            <a:schemeClr val="dk1"/>
                          </a:solidFill>
                          <a:latin typeface="+mn-lt"/>
                          <a:ea typeface="+mn-ea"/>
                          <a:cs typeface="+mn-cs"/>
                        </a:rPr>
                        <a:t> </a:t>
                      </a:r>
                      <a:r>
                        <a:rPr lang="en-US" sz="1200" b="1" kern="1200" baseline="0" dirty="0" err="1">
                          <a:solidFill>
                            <a:schemeClr val="dk1"/>
                          </a:solidFill>
                          <a:latin typeface="+mn-lt"/>
                          <a:ea typeface="+mn-ea"/>
                          <a:cs typeface="+mn-cs"/>
                        </a:rPr>
                        <a:t>Tibali</a:t>
                      </a:r>
                      <a:r>
                        <a:rPr lang="en-US" sz="1200" b="1" kern="1200" dirty="0">
                          <a:solidFill>
                            <a:schemeClr val="dk1"/>
                          </a:solidFill>
                          <a:latin typeface="+mn-lt"/>
                          <a:ea typeface="+mn-ea"/>
                          <a:cs typeface="+mn-cs"/>
                        </a:rPr>
                        <a:t>);  Upper East (</a:t>
                      </a:r>
                      <a:r>
                        <a:rPr lang="en-US" sz="1200" b="1" kern="1200" dirty="0" err="1">
                          <a:solidFill>
                            <a:schemeClr val="dk1"/>
                          </a:solidFill>
                          <a:latin typeface="+mn-lt"/>
                          <a:ea typeface="+mn-ea"/>
                          <a:cs typeface="+mn-cs"/>
                        </a:rPr>
                        <a:t>Bonia</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Nyangua</a:t>
                      </a:r>
                      <a:r>
                        <a:rPr lang="en-US" sz="1200" b="1" kern="1200" dirty="0">
                          <a:solidFill>
                            <a:schemeClr val="dk1"/>
                          </a:solidFill>
                          <a:latin typeface="+mn-lt"/>
                          <a:ea typeface="+mn-ea"/>
                          <a:cs typeface="+mn-cs"/>
                        </a:rPr>
                        <a:t>)</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12296291"/>
                  </a:ext>
                </a:extLst>
              </a:tr>
              <a:tr h="481466">
                <a:tc>
                  <a:txBody>
                    <a:bodyPr/>
                    <a:lstStyle/>
                    <a:p>
                      <a:r>
                        <a:rPr lang="en-US" sz="1200" b="1" dirty="0"/>
                        <a:t>Implementation timeframe (start/end date)</a:t>
                      </a:r>
                    </a:p>
                  </a:txBody>
                  <a:tcPr/>
                </a:tc>
                <a:tc gridSpan="3">
                  <a:txBody>
                    <a:bodyPr/>
                    <a:lstStyle/>
                    <a:p>
                      <a:r>
                        <a:rPr lang="en-US" sz="1200" b="1" kern="1200" dirty="0">
                          <a:solidFill>
                            <a:schemeClr val="dk1"/>
                          </a:solidFill>
                          <a:latin typeface="+mn-lt"/>
                          <a:ea typeface="+mn-ea"/>
                          <a:cs typeface="+mn-cs"/>
                        </a:rPr>
                        <a:t>June 2018-Nov 2018</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2465395"/>
                  </a:ext>
                </a:extLst>
              </a:tr>
              <a:tr h="610350">
                <a:tc>
                  <a:txBody>
                    <a:bodyPr/>
                    <a:lstStyle/>
                    <a:p>
                      <a:r>
                        <a:rPr lang="en-US" sz="1200" b="1" dirty="0"/>
                        <a:t>Deliverables  to be achieved</a:t>
                      </a:r>
                    </a:p>
                  </a:txBody>
                  <a:tcPr/>
                </a:tc>
                <a:tc gridSpan="2">
                  <a:txBody>
                    <a:bodyPr/>
                    <a:lstStyle/>
                    <a:p>
                      <a:pPr marL="228600" indent="-228600">
                        <a:buFont typeface="+mj-lt"/>
                        <a:buAutoNum type="arabicPeriod"/>
                      </a:pPr>
                      <a:r>
                        <a:rPr lang="en-US" sz="1200" b="1" kern="1200" dirty="0">
                          <a:solidFill>
                            <a:schemeClr val="dk1"/>
                          </a:solidFill>
                          <a:latin typeface="+mn-lt"/>
                          <a:ea typeface="+mn-ea"/>
                          <a:cs typeface="+mn-cs"/>
                        </a:rPr>
                        <a:t>Farmer companion guide and brochure; (Blended effort with empirical data and</a:t>
                      </a:r>
                      <a:r>
                        <a:rPr lang="en-US" sz="1200" b="1" kern="1200" baseline="0" dirty="0">
                          <a:solidFill>
                            <a:schemeClr val="dk1"/>
                          </a:solidFill>
                          <a:latin typeface="+mn-lt"/>
                          <a:ea typeface="+mn-ea"/>
                          <a:cs typeface="+mn-cs"/>
                        </a:rPr>
                        <a:t> indigenous local knowledge)</a:t>
                      </a:r>
                      <a:endParaRPr lang="en-US" sz="1200" b="1" kern="1200" dirty="0">
                        <a:solidFill>
                          <a:schemeClr val="dk1"/>
                        </a:solidFill>
                        <a:latin typeface="+mn-lt"/>
                        <a:ea typeface="+mn-ea"/>
                        <a:cs typeface="+mn-cs"/>
                      </a:endParaRPr>
                    </a:p>
                    <a:p>
                      <a:pPr marL="0" indent="0">
                        <a:buFont typeface="+mj-lt"/>
                        <a:buNone/>
                      </a:pPr>
                      <a:r>
                        <a:rPr lang="en-US" sz="1200" b="1" kern="1200" dirty="0">
                          <a:solidFill>
                            <a:schemeClr val="dk1"/>
                          </a:solidFill>
                          <a:latin typeface="+mn-lt"/>
                          <a:ea typeface="+mn-ea"/>
                          <a:cs typeface="+mn-cs"/>
                        </a:rPr>
                        <a:t>2. Guidance for extension agents and</a:t>
                      </a:r>
                    </a:p>
                    <a:p>
                      <a:pPr marL="0" indent="0">
                        <a:buFont typeface="+mj-lt"/>
                        <a:buNone/>
                      </a:pPr>
                      <a:r>
                        <a:rPr lang="en-US" sz="1200" b="1" kern="1200" dirty="0">
                          <a:solidFill>
                            <a:schemeClr val="dk1"/>
                          </a:solidFill>
                          <a:latin typeface="+mn-lt"/>
                          <a:ea typeface="+mn-ea"/>
                          <a:cs typeface="+mn-cs"/>
                        </a:rPr>
                        <a:t>3. Publication</a:t>
                      </a:r>
                    </a:p>
                  </a:txBody>
                  <a:tcPr/>
                </a:tc>
                <a:tc hMerge="1">
                  <a:txBody>
                    <a:bodyPr/>
                    <a:lstStyle/>
                    <a:p>
                      <a:pPr marL="0" indent="0">
                        <a:buFont typeface="+mj-lt"/>
                        <a:buNone/>
                      </a:pPr>
                      <a:endParaRPr lang="en-US" sz="1200" dirty="0"/>
                    </a:p>
                  </a:txBody>
                  <a:tcPr/>
                </a:tc>
                <a:tc>
                  <a:txBody>
                    <a:bodyPr/>
                    <a:lstStyle/>
                    <a:p>
                      <a:endParaRPr lang="en-US" dirty="0"/>
                    </a:p>
                  </a:txBody>
                  <a:tcPr/>
                </a:tc>
                <a:extLst>
                  <a:ext uri="{0D108BD9-81ED-4DB2-BD59-A6C34878D82A}">
                    <a16:rowId xmlns:a16="http://schemas.microsoft.com/office/drawing/2014/main" val="3087860269"/>
                  </a:ext>
                </a:extLst>
              </a:tr>
              <a:tr h="784735">
                <a:tc>
                  <a:txBody>
                    <a:bodyPr/>
                    <a:lstStyle/>
                    <a:p>
                      <a:r>
                        <a:rPr lang="en-US" sz="1200" b="1" dirty="0"/>
                        <a:t>S.I. domain and indicators for which data will be collected – indicate metric and scale</a:t>
                      </a:r>
                    </a:p>
                  </a:txBody>
                  <a:tcPr/>
                </a:tc>
                <a:tc gridSpan="2">
                  <a:txBody>
                    <a:bodyPr/>
                    <a:lstStyle/>
                    <a:p>
                      <a:pPr marL="228600" indent="-228600">
                        <a:buFont typeface="+mj-lt"/>
                        <a:buAutoNum type="arabicPeriod"/>
                      </a:pPr>
                      <a:r>
                        <a:rPr lang="en-US" sz="1200" b="1" dirty="0"/>
                        <a:t>Environment: water, nutrients, soils, vegetation</a:t>
                      </a:r>
                    </a:p>
                    <a:p>
                      <a:pPr marL="228600" indent="-228600">
                        <a:buFont typeface="+mj-lt"/>
                        <a:buAutoNum type="arabicPeriod"/>
                      </a:pPr>
                      <a:r>
                        <a:rPr lang="en-US" sz="1200" b="1" dirty="0"/>
                        <a:t>Productivity: crop yields; efficiency of crop water use</a:t>
                      </a:r>
                    </a:p>
                    <a:p>
                      <a:pPr marL="228600" indent="-228600">
                        <a:buFont typeface="+mj-lt"/>
                        <a:buAutoNum type="arabicPeriod"/>
                      </a:pPr>
                      <a:r>
                        <a:rPr lang="en-US" sz="1200" b="1" dirty="0"/>
                        <a:t>Economic: returns to productivity</a:t>
                      </a:r>
                    </a:p>
                    <a:p>
                      <a:pPr marL="228600" indent="-228600">
                        <a:buFont typeface="+mj-lt"/>
                        <a:buAutoNum type="arabicPeriod"/>
                      </a:pPr>
                      <a:r>
                        <a:rPr lang="en-US" sz="1200" b="1" dirty="0"/>
                        <a:t>Social: adaptive capacity; social cohesion and collective action</a:t>
                      </a:r>
                    </a:p>
                    <a:p>
                      <a:pPr marL="228600" indent="-228600">
                        <a:buFont typeface="+mj-lt"/>
                        <a:buAutoNum type="arabicPeriod"/>
                      </a:pPr>
                      <a:r>
                        <a:rPr lang="en-US" sz="1200" b="1" dirty="0"/>
                        <a:t>Human: livelihoods, capacity to experiment</a:t>
                      </a:r>
                      <a:endParaRPr lang="en-US" sz="1200" dirty="0"/>
                    </a:p>
                  </a:txBody>
                  <a:tcPr/>
                </a:tc>
                <a:tc hMerge="1">
                  <a:txBody>
                    <a:bodyPr/>
                    <a:lstStyle/>
                    <a:p>
                      <a:pPr marL="0" indent="0">
                        <a:buFont typeface="+mj-lt"/>
                        <a:buNone/>
                      </a:pPr>
                      <a:endParaRPr lang="en-US" sz="1200" dirty="0"/>
                    </a:p>
                  </a:txBody>
                  <a:tcPr/>
                </a:tc>
                <a:tc>
                  <a:txBody>
                    <a:bodyPr/>
                    <a:lstStyle/>
                    <a:p>
                      <a:endParaRPr lang="en-US"/>
                    </a:p>
                  </a:txBody>
                  <a:tcPr/>
                </a:tc>
                <a:extLst>
                  <a:ext uri="{0D108BD9-81ED-4DB2-BD59-A6C34878D82A}">
                    <a16:rowId xmlns:a16="http://schemas.microsoft.com/office/drawing/2014/main" val="2109533273"/>
                  </a:ext>
                </a:extLst>
              </a:tr>
              <a:tr h="610350">
                <a:tc>
                  <a:txBody>
                    <a:bodyPr/>
                    <a:lstStyle/>
                    <a:p>
                      <a:r>
                        <a:rPr lang="en-US" sz="1200" b="1" dirty="0"/>
                        <a:t>Research team involved</a:t>
                      </a:r>
                    </a:p>
                  </a:txBody>
                  <a:tcPr/>
                </a:tc>
                <a:tc gridSpan="2">
                  <a:txBody>
                    <a:bodyPr/>
                    <a:lstStyle/>
                    <a:p>
                      <a:pPr marL="0" indent="0">
                        <a:buFont typeface="+mj-lt"/>
                        <a:buNone/>
                      </a:pPr>
                      <a:r>
                        <a:rPr lang="en-US" sz="1200" b="1" kern="1200" dirty="0">
                          <a:solidFill>
                            <a:schemeClr val="dk1"/>
                          </a:solidFill>
                          <a:latin typeface="+mn-lt"/>
                          <a:ea typeface="+mn-ea"/>
                          <a:cs typeface="+mn-cs"/>
                        </a:rPr>
                        <a:t>All relevant partners at planning meeting</a:t>
                      </a:r>
                    </a:p>
                  </a:txBody>
                  <a:tcPr/>
                </a:tc>
                <a:tc hMerge="1">
                  <a:txBody>
                    <a:bodyPr/>
                    <a:lstStyle/>
                    <a:p>
                      <a:pPr marL="0" indent="0">
                        <a:buFont typeface="+mj-lt"/>
                        <a:buNone/>
                      </a:pPr>
                      <a:endParaRPr lang="en-US" sz="1200" dirty="0"/>
                    </a:p>
                  </a:txBody>
                  <a:tcPr/>
                </a:tc>
                <a:tc>
                  <a:txBody>
                    <a:bodyPr/>
                    <a:lstStyle/>
                    <a:p>
                      <a:endParaRPr lang="en-US"/>
                    </a:p>
                  </a:txBody>
                  <a:tcPr/>
                </a:tc>
                <a:extLst>
                  <a:ext uri="{0D108BD9-81ED-4DB2-BD59-A6C34878D82A}">
                    <a16:rowId xmlns:a16="http://schemas.microsoft.com/office/drawing/2014/main" val="1252771777"/>
                  </a:ext>
                </a:extLst>
              </a:tr>
              <a:tr h="7904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2">
                  <a:txBody>
                    <a:bodyPr/>
                    <a:lstStyle/>
                    <a:p>
                      <a:pPr algn="l">
                        <a:lnSpc>
                          <a:spcPct val="115000"/>
                        </a:lnSpc>
                        <a:spcAft>
                          <a:spcPts val="0"/>
                        </a:spcAft>
                      </a:pPr>
                      <a:r>
                        <a:rPr lang="en-US" sz="1200" b="1" kern="1200" dirty="0">
                          <a:solidFill>
                            <a:schemeClr val="dk1"/>
                          </a:solidFill>
                          <a:latin typeface="+mn-lt"/>
                          <a:ea typeface="+mn-ea"/>
                          <a:cs typeface="+mn-cs"/>
                        </a:rPr>
                        <a:t>Offers vital information for risk reduction within farming systems; higher likely of drought stress avoidance since crop attains vigor on a timely manner. Increases the adaptive capacity of communities; less exposure and vulnerability</a:t>
                      </a:r>
                    </a:p>
                  </a:txBody>
                  <a:tcPr marL="114300" marR="114300" marT="0" marB="0"/>
                </a:tc>
                <a:tc hMerge="1">
                  <a:txBody>
                    <a:bodyPr/>
                    <a:lstStyle/>
                    <a:p>
                      <a:endParaRPr lang="en-US" dirty="0"/>
                    </a:p>
                  </a:txBody>
                  <a:tcPr/>
                </a:tc>
                <a:tc>
                  <a:txBody>
                    <a:bodyPr/>
                    <a:lstStyle/>
                    <a:p>
                      <a:endParaRPr lang="en-US"/>
                    </a:p>
                  </a:txBody>
                  <a:tcPr/>
                </a:tc>
                <a:extLst>
                  <a:ext uri="{0D108BD9-81ED-4DB2-BD59-A6C34878D82A}">
                    <a16:rowId xmlns:a16="http://schemas.microsoft.com/office/drawing/2014/main" val="239271738"/>
                  </a:ext>
                </a:extLst>
              </a:tr>
              <a:tr h="6740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Estimated fund requirement</a:t>
                      </a:r>
                    </a:p>
                  </a:txBody>
                  <a:tcPr/>
                </a:tc>
                <a:tc gridSpan="2">
                  <a:txBody>
                    <a:bodyPr/>
                    <a:lstStyle/>
                    <a:p>
                      <a:pPr algn="l">
                        <a:lnSpc>
                          <a:spcPct val="115000"/>
                        </a:lnSpc>
                        <a:spcAft>
                          <a:spcPts val="0"/>
                        </a:spcAft>
                      </a:pPr>
                      <a:r>
                        <a:rPr lang="en-US" sz="1200" b="1" kern="1200" baseline="0" dirty="0">
                          <a:solidFill>
                            <a:schemeClr val="dk1"/>
                          </a:solidFill>
                          <a:latin typeface="+mn-lt"/>
                          <a:ea typeface="+mn-ea"/>
                          <a:cs typeface="+mn-cs"/>
                        </a:rPr>
                        <a:t>Multiple partner effort: budget discussion to be done during deliberations depending on staff time </a:t>
                      </a:r>
                      <a:r>
                        <a:rPr lang="en-US" sz="1200" b="1" kern="1200" baseline="0" dirty="0" err="1">
                          <a:solidFill>
                            <a:schemeClr val="dk1"/>
                          </a:solidFill>
                          <a:latin typeface="+mn-lt"/>
                          <a:ea typeface="+mn-ea"/>
                          <a:cs typeface="+mn-cs"/>
                        </a:rPr>
                        <a:t>effortd</a:t>
                      </a:r>
                      <a:endParaRPr lang="en-US" sz="1200" b="1" kern="1200" dirty="0">
                        <a:solidFill>
                          <a:schemeClr val="dk1"/>
                        </a:solidFill>
                        <a:latin typeface="+mn-lt"/>
                        <a:ea typeface="+mn-ea"/>
                        <a:cs typeface="+mn-cs"/>
                      </a:endParaRPr>
                    </a:p>
                  </a:txBody>
                  <a:tcPr marL="114300" marR="114300" marT="0" marB="0"/>
                </a:tc>
                <a:tc hMerge="1">
                  <a:txBody>
                    <a:bodyPr/>
                    <a:lstStyle/>
                    <a:p>
                      <a:endParaRPr lang="en-US"/>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510136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544753142"/>
              </p:ext>
            </p:extLst>
          </p:nvPr>
        </p:nvGraphicFramePr>
        <p:xfrm>
          <a:off x="381000" y="914400"/>
          <a:ext cx="8305801" cy="6117185"/>
        </p:xfrm>
        <a:graphic>
          <a:graphicData uri="http://schemas.openxmlformats.org/drawingml/2006/table">
            <a:tbl>
              <a:tblPr firstRow="1" bandRow="1">
                <a:tableStyleId>{5C22544A-7EE6-4342-B048-85BDC9FD1C3A}</a:tableStyleId>
              </a:tblPr>
              <a:tblGrid>
                <a:gridCol w="2387918">
                  <a:extLst>
                    <a:ext uri="{9D8B030D-6E8A-4147-A177-3AD203B41FA5}">
                      <a16:colId xmlns:a16="http://schemas.microsoft.com/office/drawing/2014/main" val="646009280"/>
                    </a:ext>
                  </a:extLst>
                </a:gridCol>
                <a:gridCol w="2958941">
                  <a:extLst>
                    <a:ext uri="{9D8B030D-6E8A-4147-A177-3AD203B41FA5}">
                      <a16:colId xmlns:a16="http://schemas.microsoft.com/office/drawing/2014/main" val="100015059"/>
                    </a:ext>
                  </a:extLst>
                </a:gridCol>
                <a:gridCol w="2958942">
                  <a:extLst>
                    <a:ext uri="{9D8B030D-6E8A-4147-A177-3AD203B41FA5}">
                      <a16:colId xmlns:a16="http://schemas.microsoft.com/office/drawing/2014/main" val="456250825"/>
                    </a:ext>
                  </a:extLst>
                </a:gridCol>
              </a:tblGrid>
              <a:tr h="273936">
                <a:tc>
                  <a:txBody>
                    <a:bodyPr/>
                    <a:lstStyle/>
                    <a:p>
                      <a:r>
                        <a:rPr lang="en-US" sz="1200" dirty="0"/>
                        <a:t>Outcome no._ _ _  </a:t>
                      </a:r>
                    </a:p>
                  </a:txBody>
                  <a:tcPr/>
                </a:tc>
                <a:tc>
                  <a:txBody>
                    <a:bodyPr/>
                    <a:lstStyle/>
                    <a:p>
                      <a:r>
                        <a:rPr lang="en-US" sz="1200" dirty="0"/>
                        <a:t>Output no._ _  _</a:t>
                      </a:r>
                    </a:p>
                  </a:txBody>
                  <a:tcPr/>
                </a:tc>
                <a:tc>
                  <a:txBody>
                    <a:bodyPr/>
                    <a:lstStyle/>
                    <a:p>
                      <a:r>
                        <a:rPr lang="en-US" sz="1200" dirty="0"/>
                        <a:t>Activity no. 1.2.3</a:t>
                      </a:r>
                    </a:p>
                  </a:txBody>
                  <a:tcPr/>
                </a:tc>
                <a:extLst>
                  <a:ext uri="{0D108BD9-81ED-4DB2-BD59-A6C34878D82A}">
                    <a16:rowId xmlns:a16="http://schemas.microsoft.com/office/drawing/2014/main" val="3505229905"/>
                  </a:ext>
                </a:extLst>
              </a:tr>
              <a:tr h="429783">
                <a:tc>
                  <a:txBody>
                    <a:bodyPr/>
                    <a:lstStyle/>
                    <a:p>
                      <a:r>
                        <a:rPr lang="en-US" sz="1200" b="1" dirty="0"/>
                        <a:t>Sub-activity title </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dk1"/>
                          </a:solidFill>
                          <a:latin typeface="+mn-lt"/>
                          <a:ea typeface="+mn-ea"/>
                          <a:cs typeface="+mn-cs"/>
                        </a:rPr>
                        <a:t>Engage ICT and GIS tools as a means to share information and scale out soil and water conservation measures in collaboration with strategic partnerships in</a:t>
                      </a:r>
                      <a:r>
                        <a:rPr lang="en-US" sz="1200" b="1" kern="1200" baseline="0" dirty="0">
                          <a:solidFill>
                            <a:schemeClr val="dk1"/>
                          </a:solidFill>
                          <a:latin typeface="+mn-lt"/>
                          <a:ea typeface="+mn-ea"/>
                          <a:cs typeface="+mn-cs"/>
                        </a:rPr>
                        <a:t> the Region</a:t>
                      </a:r>
                      <a:endParaRPr lang="en-US" sz="1200" b="1" kern="1200" dirty="0">
                        <a:solidFill>
                          <a:schemeClr val="dk1"/>
                        </a:solidFill>
                        <a:latin typeface="+mn-lt"/>
                        <a:ea typeface="+mn-ea"/>
                        <a:cs typeface="+mn-cs"/>
                      </a:endParaRPr>
                    </a:p>
                  </a:txBody>
                  <a:tcPr/>
                </a:tc>
                <a:tc hMerge="1">
                  <a:txBody>
                    <a:bodyPr/>
                    <a:lstStyle/>
                    <a:p>
                      <a:endParaRPr lang="en-US"/>
                    </a:p>
                  </a:txBody>
                  <a:tcPr/>
                </a:tc>
                <a:extLst>
                  <a:ext uri="{0D108BD9-81ED-4DB2-BD59-A6C34878D82A}">
                    <a16:rowId xmlns:a16="http://schemas.microsoft.com/office/drawing/2014/main" val="410160256"/>
                  </a:ext>
                </a:extLst>
              </a:tr>
              <a:tr h="486405">
                <a:tc>
                  <a:txBody>
                    <a:bodyPr/>
                    <a:lstStyle/>
                    <a:p>
                      <a:r>
                        <a:rPr lang="en-US" sz="1200" b="1" dirty="0"/>
                        <a:t>Location/sites </a:t>
                      </a:r>
                    </a:p>
                    <a:p>
                      <a:r>
                        <a:rPr lang="en-US" sz="1200" b="1" dirty="0"/>
                        <a:t>for sub-activity</a:t>
                      </a:r>
                    </a:p>
                  </a:txBody>
                  <a:tcPr/>
                </a:tc>
                <a:tc gridSpan="2">
                  <a:txBody>
                    <a:bodyPr/>
                    <a:lstStyle/>
                    <a:p>
                      <a:r>
                        <a:rPr lang="en-US" sz="1200" b="1" kern="1200" dirty="0">
                          <a:solidFill>
                            <a:schemeClr val="dk1"/>
                          </a:solidFill>
                          <a:latin typeface="+mn-lt"/>
                          <a:ea typeface="+mn-ea"/>
                          <a:cs typeface="+mn-cs"/>
                        </a:rPr>
                        <a:t>Northern Ghana (</a:t>
                      </a:r>
                      <a:r>
                        <a:rPr lang="en-US" sz="1200" b="1" kern="1200" dirty="0" err="1">
                          <a:solidFill>
                            <a:schemeClr val="dk1"/>
                          </a:solidFill>
                          <a:latin typeface="+mn-lt"/>
                          <a:ea typeface="+mn-ea"/>
                          <a:cs typeface="+mn-cs"/>
                        </a:rPr>
                        <a:t>Tingoli</a:t>
                      </a:r>
                      <a:r>
                        <a:rPr lang="en-US" sz="1200" b="1" kern="1200" dirty="0">
                          <a:solidFill>
                            <a:schemeClr val="dk1"/>
                          </a:solidFill>
                          <a:latin typeface="+mn-lt"/>
                          <a:ea typeface="+mn-ea"/>
                          <a:cs typeface="+mn-cs"/>
                        </a:rPr>
                        <a:t> and</a:t>
                      </a:r>
                      <a:r>
                        <a:rPr lang="en-US" sz="1200" b="1" kern="1200" baseline="0" dirty="0">
                          <a:solidFill>
                            <a:schemeClr val="dk1"/>
                          </a:solidFill>
                          <a:latin typeface="+mn-lt"/>
                          <a:ea typeface="+mn-ea"/>
                          <a:cs typeface="+mn-cs"/>
                        </a:rPr>
                        <a:t> </a:t>
                      </a:r>
                      <a:r>
                        <a:rPr lang="en-US" sz="1200" b="1" kern="1200" baseline="0" dirty="0" err="1">
                          <a:solidFill>
                            <a:schemeClr val="dk1"/>
                          </a:solidFill>
                          <a:latin typeface="+mn-lt"/>
                          <a:ea typeface="+mn-ea"/>
                          <a:cs typeface="+mn-cs"/>
                        </a:rPr>
                        <a:t>Tibali</a:t>
                      </a:r>
                      <a:r>
                        <a:rPr lang="en-US" sz="1200" b="1" kern="1200" dirty="0">
                          <a:solidFill>
                            <a:schemeClr val="dk1"/>
                          </a:solidFill>
                          <a:latin typeface="+mn-lt"/>
                          <a:ea typeface="+mn-ea"/>
                          <a:cs typeface="+mn-cs"/>
                        </a:rPr>
                        <a:t>);  Upper East (</a:t>
                      </a:r>
                      <a:r>
                        <a:rPr lang="en-US" sz="1200" b="1" kern="1200" dirty="0" err="1">
                          <a:solidFill>
                            <a:schemeClr val="dk1"/>
                          </a:solidFill>
                          <a:latin typeface="+mn-lt"/>
                          <a:ea typeface="+mn-ea"/>
                          <a:cs typeface="+mn-cs"/>
                        </a:rPr>
                        <a:t>Bonia</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Nyangua</a:t>
                      </a:r>
                      <a:r>
                        <a:rPr lang="en-US" sz="1200" b="1" kern="1200" dirty="0">
                          <a:solidFill>
                            <a:schemeClr val="dk1"/>
                          </a:solidFill>
                          <a:latin typeface="+mn-lt"/>
                          <a:ea typeface="+mn-ea"/>
                          <a:cs typeface="+mn-cs"/>
                        </a:rPr>
                        <a:t>)</a:t>
                      </a:r>
                    </a:p>
                  </a:txBody>
                  <a:tcPr/>
                </a:tc>
                <a:tc hMerge="1">
                  <a:txBody>
                    <a:bodyPr/>
                    <a:lstStyle/>
                    <a:p>
                      <a:endParaRPr lang="en-US"/>
                    </a:p>
                  </a:txBody>
                  <a:tcPr/>
                </a:tc>
                <a:extLst>
                  <a:ext uri="{0D108BD9-81ED-4DB2-BD59-A6C34878D82A}">
                    <a16:rowId xmlns:a16="http://schemas.microsoft.com/office/drawing/2014/main" val="712296291"/>
                  </a:ext>
                </a:extLst>
              </a:tr>
              <a:tr h="486405">
                <a:tc>
                  <a:txBody>
                    <a:bodyPr/>
                    <a:lstStyle/>
                    <a:p>
                      <a:r>
                        <a:rPr lang="en-US" sz="1200" b="1" dirty="0"/>
                        <a:t>Implementation timeframe (start/end date)</a:t>
                      </a:r>
                    </a:p>
                  </a:txBody>
                  <a:tcPr/>
                </a:tc>
                <a:tc gridSpan="2">
                  <a:txBody>
                    <a:bodyPr/>
                    <a:lstStyle/>
                    <a:p>
                      <a:r>
                        <a:rPr lang="en-US" sz="1200" b="1" kern="1200" dirty="0">
                          <a:solidFill>
                            <a:schemeClr val="dk1"/>
                          </a:solidFill>
                          <a:latin typeface="+mn-lt"/>
                          <a:ea typeface="+mn-ea"/>
                          <a:cs typeface="+mn-cs"/>
                        </a:rPr>
                        <a:t>June 2018-Nov 2018</a:t>
                      </a:r>
                    </a:p>
                  </a:txBody>
                  <a:tcPr/>
                </a:tc>
                <a:tc hMerge="1">
                  <a:txBody>
                    <a:bodyPr/>
                    <a:lstStyle/>
                    <a:p>
                      <a:endParaRPr lang="en-US"/>
                    </a:p>
                  </a:txBody>
                  <a:tcPr/>
                </a:tc>
                <a:extLst>
                  <a:ext uri="{0D108BD9-81ED-4DB2-BD59-A6C34878D82A}">
                    <a16:rowId xmlns:a16="http://schemas.microsoft.com/office/drawing/2014/main" val="232465395"/>
                  </a:ext>
                </a:extLst>
              </a:tr>
              <a:tr h="429783">
                <a:tc>
                  <a:txBody>
                    <a:bodyPr/>
                    <a:lstStyle/>
                    <a:p>
                      <a:r>
                        <a:rPr lang="en-US" sz="1200" b="1" dirty="0"/>
                        <a:t>Deliverables  to be achieved</a:t>
                      </a:r>
                    </a:p>
                  </a:txBody>
                  <a:tcPr/>
                </a:tc>
                <a:tc>
                  <a:txBody>
                    <a:bodyPr/>
                    <a:lstStyle/>
                    <a:p>
                      <a:pPr marL="228600" indent="-228600">
                        <a:buFont typeface="+mj-lt"/>
                        <a:buAutoNum type="arabicPeriod"/>
                      </a:pPr>
                      <a:r>
                        <a:rPr lang="en-US" sz="1200" b="1" kern="1200" dirty="0">
                          <a:solidFill>
                            <a:schemeClr val="dk1"/>
                          </a:solidFill>
                          <a:latin typeface="+mn-lt"/>
                          <a:ea typeface="+mn-ea"/>
                          <a:cs typeface="+mn-cs"/>
                        </a:rPr>
                        <a:t>Functional platform for information exchange</a:t>
                      </a:r>
                    </a:p>
                    <a:p>
                      <a:pPr marL="228600" indent="-228600">
                        <a:buFont typeface="+mj-lt"/>
                        <a:buAutoNum type="arabicPeriod"/>
                      </a:pPr>
                      <a:r>
                        <a:rPr lang="en-US" sz="1200" b="1" kern="1200" dirty="0">
                          <a:solidFill>
                            <a:schemeClr val="dk1"/>
                          </a:solidFill>
                          <a:latin typeface="+mn-lt"/>
                          <a:ea typeface="+mn-ea"/>
                          <a:cs typeface="+mn-cs"/>
                        </a:rPr>
                        <a:t>Farmer companion guide and brochure</a:t>
                      </a:r>
                    </a:p>
                    <a:p>
                      <a:pPr marL="228600" indent="-228600">
                        <a:buFont typeface="+mj-lt"/>
                        <a:buAutoNum type="arabicPeriod"/>
                      </a:pPr>
                      <a:r>
                        <a:rPr lang="en-US" sz="1200" b="1" kern="1200" dirty="0">
                          <a:solidFill>
                            <a:schemeClr val="dk1"/>
                          </a:solidFill>
                          <a:latin typeface="+mn-lt"/>
                          <a:ea typeface="+mn-ea"/>
                          <a:cs typeface="+mn-cs"/>
                        </a:rPr>
                        <a:t>Guidance for extension agents and</a:t>
                      </a:r>
                    </a:p>
                  </a:txBody>
                  <a:tcPr/>
                </a:tc>
                <a:tc>
                  <a:txBody>
                    <a:bodyPr/>
                    <a:lstStyle/>
                    <a:p>
                      <a:pPr marL="0" indent="0">
                        <a:buFont typeface="+mj-lt"/>
                        <a:buNone/>
                      </a:pPr>
                      <a:endParaRPr lang="en-US" sz="1200" dirty="0"/>
                    </a:p>
                  </a:txBody>
                  <a:tcPr/>
                </a:tc>
                <a:extLst>
                  <a:ext uri="{0D108BD9-81ED-4DB2-BD59-A6C34878D82A}">
                    <a16:rowId xmlns:a16="http://schemas.microsoft.com/office/drawing/2014/main" val="3087860269"/>
                  </a:ext>
                </a:extLst>
              </a:tr>
              <a:tr h="1117435">
                <a:tc>
                  <a:txBody>
                    <a:bodyPr/>
                    <a:lstStyle/>
                    <a:p>
                      <a:r>
                        <a:rPr lang="en-US" sz="1200" b="1" dirty="0"/>
                        <a:t>S.I. domain and indicators for which data will be collected – indicate metric and scale</a:t>
                      </a:r>
                    </a:p>
                  </a:txBody>
                  <a:tcPr/>
                </a:tc>
                <a:tc>
                  <a:txBody>
                    <a:bodyPr/>
                    <a:lstStyle/>
                    <a:p>
                      <a:pPr marL="228600" indent="-228600">
                        <a:buFont typeface="+mj-lt"/>
                        <a:buAutoNum type="arabicPeriod"/>
                      </a:pPr>
                      <a:r>
                        <a:rPr lang="en-US" sz="1200" b="1" dirty="0"/>
                        <a:t>Environment: climate data</a:t>
                      </a:r>
                    </a:p>
                    <a:p>
                      <a:pPr marL="228600" indent="-228600">
                        <a:buFont typeface="+mj-lt"/>
                        <a:buAutoNum type="arabicPeriod"/>
                      </a:pPr>
                      <a:r>
                        <a:rPr lang="en-US" sz="1200" b="1" dirty="0"/>
                        <a:t>Productivity: crop yields; </a:t>
                      </a:r>
                    </a:p>
                    <a:p>
                      <a:pPr marL="228600" indent="-228600">
                        <a:buFont typeface="+mj-lt"/>
                        <a:buAutoNum type="arabicPeriod"/>
                      </a:pPr>
                      <a:r>
                        <a:rPr lang="en-US" sz="1200" b="1" dirty="0"/>
                        <a:t>Economic: returns to productivity; market prices, access and inputs</a:t>
                      </a:r>
                    </a:p>
                    <a:p>
                      <a:pPr marL="228600" indent="-228600">
                        <a:buFont typeface="+mj-lt"/>
                        <a:buAutoNum type="arabicPeriod"/>
                      </a:pPr>
                      <a:r>
                        <a:rPr lang="en-US" sz="1200" b="1" dirty="0"/>
                        <a:t>Social: collective</a:t>
                      </a:r>
                      <a:r>
                        <a:rPr lang="en-US" sz="1200" b="1" baseline="0" dirty="0"/>
                        <a:t> action</a:t>
                      </a:r>
                      <a:endParaRPr lang="en-US" sz="1200" b="1" dirty="0"/>
                    </a:p>
                    <a:p>
                      <a:pPr marL="228600" indent="-228600">
                        <a:buFont typeface="+mj-lt"/>
                        <a:buAutoNum type="arabicPeriod"/>
                      </a:pPr>
                      <a:r>
                        <a:rPr lang="en-US" sz="1200" b="1" dirty="0"/>
                        <a:t>Human: livelihoods</a:t>
                      </a:r>
                      <a:endParaRPr lang="en-US" sz="1200" dirty="0"/>
                    </a:p>
                  </a:txBody>
                  <a:tcPr/>
                </a:tc>
                <a:tc>
                  <a:txBody>
                    <a:bodyPr/>
                    <a:lstStyle/>
                    <a:p>
                      <a:pPr marL="0" indent="0">
                        <a:buFont typeface="+mj-lt"/>
                        <a:buNone/>
                      </a:pPr>
                      <a:endParaRPr lang="en-US" sz="1200" dirty="0"/>
                    </a:p>
                  </a:txBody>
                  <a:tcPr/>
                </a:tc>
                <a:extLst>
                  <a:ext uri="{0D108BD9-81ED-4DB2-BD59-A6C34878D82A}">
                    <a16:rowId xmlns:a16="http://schemas.microsoft.com/office/drawing/2014/main" val="2109533273"/>
                  </a:ext>
                </a:extLst>
              </a:tr>
              <a:tr h="680967">
                <a:tc>
                  <a:txBody>
                    <a:bodyPr/>
                    <a:lstStyle/>
                    <a:p>
                      <a:r>
                        <a:rPr lang="en-US" sz="1200" b="1" dirty="0"/>
                        <a:t>Research team involved</a:t>
                      </a:r>
                    </a:p>
                  </a:txBody>
                  <a:tcPr/>
                </a:tc>
                <a:tc>
                  <a:txBody>
                    <a:bodyPr/>
                    <a:lstStyle/>
                    <a:p>
                      <a:pPr marL="228600" indent="-228600">
                        <a:buFont typeface="+mj-lt"/>
                        <a:buAutoNum type="arabicPeriod"/>
                      </a:pPr>
                      <a:r>
                        <a:rPr lang="en-US" sz="1200" b="1" dirty="0"/>
                        <a:t>ESOKO</a:t>
                      </a:r>
                    </a:p>
                    <a:p>
                      <a:pPr marL="228600" indent="-228600">
                        <a:buFont typeface="+mj-lt"/>
                        <a:buAutoNum type="arabicPeriod"/>
                      </a:pPr>
                      <a:r>
                        <a:rPr lang="en-US" sz="1200" b="1" dirty="0"/>
                        <a:t>M-Farm</a:t>
                      </a:r>
                    </a:p>
                    <a:p>
                      <a:pPr marL="228600" indent="-228600">
                        <a:buFont typeface="+mj-lt"/>
                        <a:buAutoNum type="arabicPeriod"/>
                      </a:pPr>
                      <a:r>
                        <a:rPr lang="en-US" sz="1200" b="1" dirty="0"/>
                        <a:t>Suggest others </a:t>
                      </a:r>
                      <a:endParaRPr lang="en-US" sz="1200" dirty="0"/>
                    </a:p>
                  </a:txBody>
                  <a:tcPr/>
                </a:tc>
                <a:tc>
                  <a:txBody>
                    <a:bodyPr/>
                    <a:lstStyle/>
                    <a:p>
                      <a:pPr marL="0" indent="0">
                        <a:buFont typeface="+mj-lt"/>
                        <a:buNone/>
                      </a:pPr>
                      <a:endParaRPr lang="en-US" sz="1200" dirty="0"/>
                    </a:p>
                  </a:txBody>
                  <a:tcPr/>
                </a:tc>
                <a:extLst>
                  <a:ext uri="{0D108BD9-81ED-4DB2-BD59-A6C34878D82A}">
                    <a16:rowId xmlns:a16="http://schemas.microsoft.com/office/drawing/2014/main" val="1252771777"/>
                  </a:ext>
                </a:extLst>
              </a:tr>
              <a:tr h="976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a:txBody>
                    <a:bodyPr/>
                    <a:lstStyle/>
                    <a:p>
                      <a:pPr algn="l">
                        <a:lnSpc>
                          <a:spcPct val="115000"/>
                        </a:lnSpc>
                        <a:spcAft>
                          <a:spcPts val="0"/>
                        </a:spcAft>
                      </a:pPr>
                      <a:r>
                        <a:rPr lang="en-US" sz="1200" b="1" kern="1200" dirty="0">
                          <a:solidFill>
                            <a:schemeClr val="dk1"/>
                          </a:solidFill>
                          <a:latin typeface="+mn-lt"/>
                          <a:ea typeface="+mn-ea"/>
                          <a:cs typeface="+mn-cs"/>
                        </a:rPr>
                        <a:t>Critical step for technologies being promoted by AR-WA. An integrated outreach platform that combines agronomy, markets, climate services and postharvest info for the benefit of farmers. </a:t>
                      </a:r>
                    </a:p>
                  </a:txBody>
                  <a:tcPr marL="114300" marR="114300" marT="0" marB="0"/>
                </a:tc>
                <a:tc>
                  <a:txBody>
                    <a:bodyPr/>
                    <a:lstStyle/>
                    <a:p>
                      <a:endParaRPr lang="en-US" dirty="0"/>
                    </a:p>
                  </a:txBody>
                  <a:tcPr/>
                </a:tc>
                <a:extLst>
                  <a:ext uri="{0D108BD9-81ED-4DB2-BD59-A6C34878D82A}">
                    <a16:rowId xmlns:a16="http://schemas.microsoft.com/office/drawing/2014/main" val="239271738"/>
                  </a:ext>
                </a:extLst>
              </a:tr>
              <a:tr h="6809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Estimated fund requirement</a:t>
                      </a:r>
                    </a:p>
                  </a:txBody>
                  <a:tcPr/>
                </a:tc>
                <a:tc>
                  <a:txBody>
                    <a:bodyPr/>
                    <a:lstStyle/>
                    <a:p>
                      <a:pPr algn="l">
                        <a:lnSpc>
                          <a:spcPct val="115000"/>
                        </a:lnSpc>
                        <a:spcAft>
                          <a:spcPts val="0"/>
                        </a:spcAft>
                      </a:pPr>
                      <a:r>
                        <a:rPr lang="en-US" sz="1200" b="1" kern="1200" dirty="0">
                          <a:solidFill>
                            <a:schemeClr val="dk1"/>
                          </a:solidFill>
                          <a:latin typeface="+mn-lt"/>
                          <a:ea typeface="+mn-ea"/>
                          <a:cs typeface="+mn-cs"/>
                        </a:rPr>
                        <a:t>???</a:t>
                      </a:r>
                    </a:p>
                  </a:txBody>
                  <a:tcPr marL="114300" marR="114300" marT="0" marB="0"/>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43372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schemas.openxmlformats.org/package/2006/metadata/core-properties"/>
    <ds:schemaRef ds:uri="9f5e9607-a28b-487e-b093-da60e75ee109"/>
    <ds:schemaRef ds:uri="http://purl.org/dc/term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473</TotalTime>
  <Words>687</Words>
  <Application>Microsoft Macintosh PowerPoint</Application>
  <PresentationFormat>On-screen Show (4:3)</PresentationFormat>
  <Paragraphs>90</Paragraphs>
  <Slides>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40</cp:revision>
  <cp:lastPrinted>2011-10-06T11:45:23Z</cp:lastPrinted>
  <dcterms:created xsi:type="dcterms:W3CDTF">2018-05-19T10:21:56Z</dcterms:created>
  <dcterms:modified xsi:type="dcterms:W3CDTF">2018-06-19T15:32:55Z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